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34" r:id="rId2"/>
  </p:sldMasterIdLst>
  <p:notesMasterIdLst>
    <p:notesMasterId r:id="rId31"/>
  </p:notesMasterIdLst>
  <p:sldIdLst>
    <p:sldId id="619" r:id="rId3"/>
    <p:sldId id="588" r:id="rId4"/>
    <p:sldId id="604" r:id="rId5"/>
    <p:sldId id="606" r:id="rId6"/>
    <p:sldId id="607" r:id="rId7"/>
    <p:sldId id="608" r:id="rId8"/>
    <p:sldId id="622" r:id="rId9"/>
    <p:sldId id="623" r:id="rId10"/>
    <p:sldId id="609" r:id="rId11"/>
    <p:sldId id="613" r:id="rId12"/>
    <p:sldId id="359" r:id="rId13"/>
    <p:sldId id="610" r:id="rId14"/>
    <p:sldId id="611" r:id="rId15"/>
    <p:sldId id="612" r:id="rId16"/>
    <p:sldId id="624" r:id="rId17"/>
    <p:sldId id="625" r:id="rId18"/>
    <p:sldId id="626" r:id="rId19"/>
    <p:sldId id="628" r:id="rId20"/>
    <p:sldId id="627" r:id="rId21"/>
    <p:sldId id="492" r:id="rId22"/>
    <p:sldId id="614" r:id="rId23"/>
    <p:sldId id="629" r:id="rId24"/>
    <p:sldId id="615" r:id="rId25"/>
    <p:sldId id="618" r:id="rId26"/>
    <p:sldId id="617" r:id="rId27"/>
    <p:sldId id="630" r:id="rId28"/>
    <p:sldId id="620" r:id="rId29"/>
    <p:sldId id="621" r:id="rId30"/>
  </p:sldIdLst>
  <p:sldSz cx="9144000" cy="5143500" type="screen16x9"/>
  <p:notesSz cx="6858000" cy="9144000"/>
  <p:embeddedFontLst>
    <p:embeddedFont>
      <p:font typeface="楷体" pitchFamily="49" charset="-122"/>
      <p:regular r:id="rId32"/>
    </p:embeddedFont>
    <p:embeddedFont>
      <p:font typeface="Calibri" pitchFamily="34" charset="0"/>
      <p:regular r:id="rId33"/>
      <p:bold r:id="rId34"/>
      <p:italic r:id="rId35"/>
      <p:boldItalic r:id="rId36"/>
    </p:embeddedFont>
    <p:embeddedFont>
      <p:font typeface="黑体" pitchFamily="49" charset="-122"/>
      <p:regular r:id="rId37"/>
    </p:embeddedFont>
    <p:embeddedFont>
      <p:font typeface="幼圆" pitchFamily="49" charset="-122"/>
      <p:regular r:id="rId3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3764AF-133E-480F-A129-7044375C4CE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zh-CN" altLang="en-US"/>
        </a:p>
      </dgm:t>
    </dgm:pt>
    <dgm:pt modelId="{83E33561-0611-4033-AA6F-7100B2798350}">
      <dgm:prSet custT="1"/>
      <dgm:spPr/>
      <dgm:t>
        <a:bodyPr/>
        <a:lstStyle/>
        <a:p>
          <a:r>
            <a:rPr lang="zh-CN" sz="2400" b="1" dirty="0">
              <a:latin typeface="楷体" panose="02010609060101010101" pitchFamily="49" charset="-122"/>
              <a:ea typeface="楷体" panose="02010609060101010101" pitchFamily="49" charset="-122"/>
            </a:rPr>
            <a:t>侧面积＋</a:t>
          </a:r>
          <a:r>
            <a:rPr lang="en-US" sz="2400" b="1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400" b="1" dirty="0">
              <a:latin typeface="楷体" panose="02010609060101010101" pitchFamily="49" charset="-122"/>
              <a:ea typeface="楷体" panose="02010609060101010101" pitchFamily="49" charset="-122"/>
            </a:rPr>
            <a:t>个底面积</a:t>
          </a:r>
          <a:endParaRPr lang="zh-CN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A926593A-C8F0-44F9-ACB8-0376C2E02742}" type="parTrans" cxnId="{9005978A-14E8-4AD4-81D7-75E1BA1A7D38}">
      <dgm:prSet/>
      <dgm:spPr/>
      <dgm:t>
        <a:bodyPr/>
        <a:lstStyle/>
        <a:p>
          <a:endParaRPr lang="zh-CN" altLang="en-US"/>
        </a:p>
      </dgm:t>
    </dgm:pt>
    <dgm:pt modelId="{1ADBC340-CC72-4E99-BC1E-C559F241831A}" type="sibTrans" cxnId="{9005978A-14E8-4AD4-81D7-75E1BA1A7D38}">
      <dgm:prSet/>
      <dgm:spPr/>
      <dgm:t>
        <a:bodyPr/>
        <a:lstStyle/>
        <a:p>
          <a:endParaRPr lang="zh-CN" altLang="en-US"/>
        </a:p>
      </dgm:t>
    </dgm:pt>
    <dgm:pt modelId="{83C89CA5-331B-43F5-805D-28F47904C945}" type="pres">
      <dgm:prSet presAssocID="{EB3764AF-133E-480F-A129-7044375C4C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2854B3-5812-4276-872D-0A43ED205E09}" type="pres">
      <dgm:prSet presAssocID="{83E33561-0611-4033-AA6F-7100B2798350}" presName="parentText" presStyleLbl="node1" presStyleIdx="0" presStyleCnt="1" custLinFactNeighborX="2513" custLinFactNeighborY="-7556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005978A-14E8-4AD4-81D7-75E1BA1A7D38}" srcId="{EB3764AF-133E-480F-A129-7044375C4CE3}" destId="{83E33561-0611-4033-AA6F-7100B2798350}" srcOrd="0" destOrd="0" parTransId="{A926593A-C8F0-44F9-ACB8-0376C2E02742}" sibTransId="{1ADBC340-CC72-4E99-BC1E-C559F241831A}"/>
    <dgm:cxn modelId="{0B21495F-7F79-4264-BEB8-F23C37C7D6E4}" type="presOf" srcId="{EB3764AF-133E-480F-A129-7044375C4CE3}" destId="{83C89CA5-331B-43F5-805D-28F47904C945}" srcOrd="0" destOrd="0" presId="urn:microsoft.com/office/officeart/2005/8/layout/vList2"/>
    <dgm:cxn modelId="{B1A9B71F-1C16-45D3-AE97-2D40653BBB44}" type="presOf" srcId="{83E33561-0611-4033-AA6F-7100B2798350}" destId="{262854B3-5812-4276-872D-0A43ED205E09}" srcOrd="0" destOrd="0" presId="urn:microsoft.com/office/officeart/2005/8/layout/vList2"/>
    <dgm:cxn modelId="{7F064EBC-AE46-45AF-BFF0-F8AAD666A929}" type="presParOf" srcId="{83C89CA5-331B-43F5-805D-28F47904C945}" destId="{262854B3-5812-4276-872D-0A43ED205E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3764AF-133E-480F-A129-7044375C4CE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83E33561-0611-4033-AA6F-7100B2798350}">
      <dgm:prSet custT="1"/>
      <dgm:spPr/>
      <dgm:t>
        <a:bodyPr/>
        <a:lstStyle/>
        <a:p>
          <a:r>
            <a: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rPr>
            <a:t>都只需求</a:t>
          </a:r>
          <a:r>
            <a:rPr lang="zh-CN" sz="2400" b="1" dirty="0">
              <a:latin typeface="楷体" panose="02010609060101010101" pitchFamily="49" charset="-122"/>
              <a:ea typeface="楷体" panose="02010609060101010101" pitchFamily="49" charset="-122"/>
            </a:rPr>
            <a:t>侧面积</a:t>
          </a:r>
          <a:r>
            <a: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rPr>
            <a:t>就行</a:t>
          </a:r>
          <a:endParaRPr lang="zh-CN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A926593A-C8F0-44F9-ACB8-0376C2E02742}" type="parTrans" cxnId="{9005978A-14E8-4AD4-81D7-75E1BA1A7D38}">
      <dgm:prSet/>
      <dgm:spPr/>
      <dgm:t>
        <a:bodyPr/>
        <a:lstStyle/>
        <a:p>
          <a:endParaRPr lang="zh-CN" altLang="en-US"/>
        </a:p>
      </dgm:t>
    </dgm:pt>
    <dgm:pt modelId="{1ADBC340-CC72-4E99-BC1E-C559F241831A}" type="sibTrans" cxnId="{9005978A-14E8-4AD4-81D7-75E1BA1A7D38}">
      <dgm:prSet/>
      <dgm:spPr/>
      <dgm:t>
        <a:bodyPr/>
        <a:lstStyle/>
        <a:p>
          <a:endParaRPr lang="zh-CN" altLang="en-US"/>
        </a:p>
      </dgm:t>
    </dgm:pt>
    <dgm:pt modelId="{83C89CA5-331B-43F5-805D-28F47904C945}" type="pres">
      <dgm:prSet presAssocID="{EB3764AF-133E-480F-A129-7044375C4C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2854B3-5812-4276-872D-0A43ED205E09}" type="pres">
      <dgm:prSet presAssocID="{83E33561-0611-4033-AA6F-7100B2798350}" presName="parentText" presStyleLbl="node1" presStyleIdx="0" presStyleCnt="1" custLinFactNeighborX="-20402" custLinFactNeighborY="-110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005978A-14E8-4AD4-81D7-75E1BA1A7D38}" srcId="{EB3764AF-133E-480F-A129-7044375C4CE3}" destId="{83E33561-0611-4033-AA6F-7100B2798350}" srcOrd="0" destOrd="0" parTransId="{A926593A-C8F0-44F9-ACB8-0376C2E02742}" sibTransId="{1ADBC340-CC72-4E99-BC1E-C559F241831A}"/>
    <dgm:cxn modelId="{0B21495F-7F79-4264-BEB8-F23C37C7D6E4}" type="presOf" srcId="{EB3764AF-133E-480F-A129-7044375C4CE3}" destId="{83C89CA5-331B-43F5-805D-28F47904C945}" srcOrd="0" destOrd="0" presId="urn:microsoft.com/office/officeart/2005/8/layout/vList2"/>
    <dgm:cxn modelId="{B1A9B71F-1C16-45D3-AE97-2D40653BBB44}" type="presOf" srcId="{83E33561-0611-4033-AA6F-7100B2798350}" destId="{262854B3-5812-4276-872D-0A43ED205E09}" srcOrd="0" destOrd="0" presId="urn:microsoft.com/office/officeart/2005/8/layout/vList2"/>
    <dgm:cxn modelId="{7F064EBC-AE46-45AF-BFF0-F8AAD666A929}" type="presParOf" srcId="{83C89CA5-331B-43F5-805D-28F47904C945}" destId="{262854B3-5812-4276-872D-0A43ED205E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854B3-5812-4276-872D-0A43ED205E09}">
      <dsp:nvSpPr>
        <dsp:cNvPr id="0" name=""/>
        <dsp:cNvSpPr/>
      </dsp:nvSpPr>
      <dsp:spPr>
        <a:xfrm>
          <a:off x="0" y="0"/>
          <a:ext cx="3141662" cy="4602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侧面积＋</a:t>
          </a:r>
          <a:r>
            <a:rPr lang="en-US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个底面积</a:t>
          </a:r>
          <a:endParaRPr lang="zh-CN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2467" y="22467"/>
        <a:ext cx="3096728" cy="4152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854B3-5812-4276-872D-0A43ED205E09}">
      <dsp:nvSpPr>
        <dsp:cNvPr id="0" name=""/>
        <dsp:cNvSpPr/>
      </dsp:nvSpPr>
      <dsp:spPr>
        <a:xfrm>
          <a:off x="0" y="0"/>
          <a:ext cx="3141662" cy="4602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都只需求</a:t>
          </a:r>
          <a:r>
            <a:rPr lang="zh-CN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侧面积</a:t>
          </a:r>
          <a:r>
            <a:rPr lang="zh-CN" altLang="en-US" sz="2400" b="1" kern="1200" dirty="0">
              <a:latin typeface="楷体" panose="02010609060101010101" pitchFamily="49" charset="-122"/>
              <a:ea typeface="楷体" panose="02010609060101010101" pitchFamily="49" charset="-122"/>
            </a:rPr>
            <a:t>就行</a:t>
          </a:r>
          <a:endParaRPr lang="zh-CN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2467" y="22467"/>
        <a:ext cx="3096728" cy="415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03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8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51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9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9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65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00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4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39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63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20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74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6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4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1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64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72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5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09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76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65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67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61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690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8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4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5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649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74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91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40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83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66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500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4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3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04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72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1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1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0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443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23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707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1790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218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586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2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31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856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674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295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0078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5659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39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6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15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00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58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939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60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50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56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156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99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85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83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23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72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84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8466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85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75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1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5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16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45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79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49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210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41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3748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48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87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61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测量（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64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656" r:id="rId47"/>
    <p:sldLayoutId id="2147483657" r:id="rId48"/>
    <p:sldLayoutId id="2147483658" r:id="rId49"/>
    <p:sldLayoutId id="2147483659" r:id="rId50"/>
    <p:sldLayoutId id="2147483660" r:id="rId51"/>
    <p:sldLayoutId id="2147483661" r:id="rId52"/>
    <p:sldLayoutId id="2147483662" r:id="rId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713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63" r:id="rId29"/>
    <p:sldLayoutId id="2147483764" r:id="rId30"/>
    <p:sldLayoutId id="2147483765" r:id="rId31"/>
    <p:sldLayoutId id="2147483766" r:id="rId32"/>
    <p:sldLayoutId id="2147483767" r:id="rId33"/>
    <p:sldLayoutId id="2147483768" r:id="rId34"/>
    <p:sldLayoutId id="2147483769" r:id="rId35"/>
    <p:sldLayoutId id="2147483770" r:id="rId36"/>
    <p:sldLayoutId id="2147483771" r:id="rId37"/>
    <p:sldLayoutId id="2147483772" r:id="rId38"/>
    <p:sldLayoutId id="2147483773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7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diagramQuickStyle" Target="../diagrams/quickStyle2.xml"/><Relationship Id="rId18" Type="http://schemas.openxmlformats.org/officeDocument/2006/relationships/slide" Target="slide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Layout" Target="../diagrams/layout2.xml"/><Relationship Id="rId17" Type="http://schemas.openxmlformats.org/officeDocument/2006/relationships/image" Target="../media/image7.png"/><Relationship Id="rId2" Type="http://schemas.openxmlformats.org/officeDocument/2006/relationships/image" Target="../media/image12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Data" Target="../diagrams/data2.xml"/><Relationship Id="rId5" Type="http://schemas.openxmlformats.org/officeDocument/2006/relationships/diagramQuickStyle" Target="../diagrams/quickStyle1.xml"/><Relationship Id="rId15" Type="http://schemas.microsoft.com/office/2007/relationships/diagramDrawing" Target="../diagrams/drawing2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jpeg"/><Relationship Id="rId14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0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图形的认识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271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39502"/>
            <a:ext cx="8594484" cy="41562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光明小学操场扩建后，面积增加了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1800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平方米。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CCF9CBC-F7A6-4E80-96D5-CBF262A58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089" y="915566"/>
            <a:ext cx="3181350" cy="160020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F986A9DC-4943-4594-A468-CFE3E4B10445}"/>
              </a:ext>
            </a:extLst>
          </p:cNvPr>
          <p:cNvSpPr txBox="1">
            <a:spLocks noChangeArrowheads="1"/>
          </p:cNvSpPr>
          <p:nvPr/>
        </p:nvSpPr>
        <p:spPr>
          <a:xfrm>
            <a:off x="283018" y="1131590"/>
            <a:ext cx="4937054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）操场的长增加了多少米？　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219B8178-3EA4-4B94-9589-83DFEBB6D7AB}"/>
              </a:ext>
            </a:extLst>
          </p:cNvPr>
          <p:cNvSpPr txBox="1">
            <a:spLocks noChangeArrowheads="1"/>
          </p:cNvSpPr>
          <p:nvPr/>
        </p:nvSpPr>
        <p:spPr>
          <a:xfrm>
            <a:off x="314028" y="2787774"/>
            <a:ext cx="6634236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）现在操场的面积是多少平方米？　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2AAB78-C8BE-4BBF-9AED-C423A4454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414" y="931590"/>
            <a:ext cx="400050" cy="1304925"/>
          </a:xfrm>
          <a:prstGeom prst="rect">
            <a:avLst/>
          </a:prstGeom>
        </p:spPr>
      </p:pic>
      <p:sp>
        <p:nvSpPr>
          <p:cNvPr id="5" name="右大括号 4">
            <a:extLst>
              <a:ext uri="{FF2B5EF4-FFF2-40B4-BE49-F238E27FC236}">
                <a16:creationId xmlns:a16="http://schemas.microsoft.com/office/drawing/2014/main" xmlns="" id="{EE10F13C-8E83-443C-912F-0A48487C330F}"/>
              </a:ext>
            </a:extLst>
          </p:cNvPr>
          <p:cNvSpPr/>
          <p:nvPr/>
        </p:nvSpPr>
        <p:spPr>
          <a:xfrm rot="5400000">
            <a:off x="7952142" y="2064301"/>
            <a:ext cx="160805" cy="631739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B62F3DE6-A60B-4C9F-BD0B-61C182545538}"/>
              </a:ext>
            </a:extLst>
          </p:cNvPr>
          <p:cNvSpPr txBox="1">
            <a:spLocks noChangeArrowheads="1"/>
          </p:cNvSpPr>
          <p:nvPr/>
        </p:nvSpPr>
        <p:spPr>
          <a:xfrm>
            <a:off x="7748645" y="2380170"/>
            <a:ext cx="72008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？米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D93A9F19-FCAE-47BE-8254-58FB065866C7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1804093"/>
            <a:ext cx="3947528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1800÷60=30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6A484E9E-BFCB-4E47-8089-467E1664CA06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2295857"/>
            <a:ext cx="4824536" cy="4199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答：操场的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长增加了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xmlns="" id="{45523933-8E15-4768-A480-69D367E9A1A5}"/>
              </a:ext>
            </a:extLst>
          </p:cNvPr>
          <p:cNvSpPr txBox="1">
            <a:spLocks noChangeArrowheads="1"/>
          </p:cNvSpPr>
          <p:nvPr/>
        </p:nvSpPr>
        <p:spPr>
          <a:xfrm>
            <a:off x="1123029" y="4227934"/>
            <a:ext cx="5599711" cy="4199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答：现在操场的面积是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6600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197526" y="3345090"/>
            <a:ext cx="4063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60×80+1800=6600(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8775" y="3795886"/>
            <a:ext cx="4217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60×(80+30)=6600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（平方米）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002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4" grpId="0"/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5970021" y="1776328"/>
            <a:ext cx="2689235" cy="206415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245922" y="771550"/>
            <a:ext cx="6430534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怎样测量一个马铃薯的体积？</a:t>
            </a:r>
          </a:p>
        </p:txBody>
      </p:sp>
      <p:sp>
        <p:nvSpPr>
          <p:cNvPr id="21" name="AutoShape 23"/>
          <p:cNvSpPr>
            <a:spLocks noChangeArrowheads="1"/>
          </p:cNvSpPr>
          <p:nvPr/>
        </p:nvSpPr>
        <p:spPr bwMode="auto">
          <a:xfrm>
            <a:off x="3179212" y="2195428"/>
            <a:ext cx="1930400" cy="1214438"/>
          </a:xfrm>
          <a:prstGeom prst="cube">
            <a:avLst>
              <a:gd name="adj" fmla="val 39509"/>
            </a:avLst>
          </a:prstGeom>
          <a:solidFill>
            <a:srgbClr val="99CCFF"/>
          </a:soli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AutoShape 11"/>
          <p:cNvSpPr>
            <a:spLocks noChangeArrowheads="1"/>
          </p:cNvSpPr>
          <p:nvPr/>
        </p:nvSpPr>
        <p:spPr bwMode="auto">
          <a:xfrm>
            <a:off x="793099" y="2203354"/>
            <a:ext cx="1930400" cy="1214438"/>
          </a:xfrm>
          <a:prstGeom prst="cube">
            <a:avLst>
              <a:gd name="adj" fmla="val 39509"/>
            </a:avLst>
          </a:prstGeom>
          <a:solidFill>
            <a:srgbClr val="99CCFF"/>
          </a:soli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V="1">
            <a:off x="1285224" y="2885979"/>
            <a:ext cx="1438275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158561" y="1990642"/>
            <a:ext cx="1944687" cy="719137"/>
          </a:xfrm>
          <a:prstGeom prst="cube">
            <a:avLst>
              <a:gd name="adj" fmla="val 66444"/>
            </a:avLst>
          </a:prstGeom>
          <a:solidFill>
            <a:srgbClr val="FF99FF"/>
          </a:soli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>
            <a:off x="3650699" y="1466766"/>
            <a:ext cx="0" cy="1412875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 flipV="1">
            <a:off x="3179212" y="2885991"/>
            <a:ext cx="471487" cy="522287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 flipV="1">
            <a:off x="3650699" y="2879641"/>
            <a:ext cx="1470025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781986" y="1473104"/>
            <a:ext cx="1941513" cy="1941513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AutoShape 18"/>
          <p:cNvSpPr>
            <a:spLocks noChangeArrowheads="1"/>
          </p:cNvSpPr>
          <p:nvPr/>
        </p:nvSpPr>
        <p:spPr bwMode="auto">
          <a:xfrm>
            <a:off x="3158561" y="1419138"/>
            <a:ext cx="1941512" cy="1941512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1142349" y="3366992"/>
            <a:ext cx="1152525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30cm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2158429" y="2990774"/>
            <a:ext cx="1152525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scene3d>
            <a:camera prst="orthographicFront">
              <a:rot lat="0" lon="0" rev="3000000"/>
            </a:camera>
            <a:lightRig rig="threePt" dir="t"/>
          </a:scene3d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30cm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5087387" y="1847766"/>
            <a:ext cx="1152525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2cm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1547961" y="3992746"/>
            <a:ext cx="6048375" cy="52322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上升的水的体积就是马铃薯的体积。</a:t>
            </a:r>
          </a:p>
        </p:txBody>
      </p: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3611012" y="3332078"/>
            <a:ext cx="1152525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30cm</a:t>
            </a:r>
          </a:p>
        </p:txBody>
      </p:sp>
      <p:sp>
        <p:nvSpPr>
          <p:cNvPr id="38" name="Text Box 33"/>
          <p:cNvSpPr txBox="1">
            <a:spLocks noChangeArrowheads="1"/>
          </p:cNvSpPr>
          <p:nvPr/>
        </p:nvSpPr>
        <p:spPr bwMode="auto">
          <a:xfrm>
            <a:off x="4587321" y="2919336"/>
            <a:ext cx="1152525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  <a:scene3d>
            <a:camera prst="orthographicFront">
              <a:rot lat="0" lon="0" rev="3000000"/>
            </a:camera>
            <a:lightRig rig="threePt" dir="t"/>
          </a:scene3d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30cm</a:t>
            </a: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6347862" y="1776328"/>
            <a:ext cx="3311525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 × 30 × 2</a:t>
            </a:r>
          </a:p>
        </p:txBody>
      </p:sp>
      <p:sp>
        <p:nvSpPr>
          <p:cNvPr id="41" name="Line 13"/>
          <p:cNvSpPr>
            <a:spLocks noChangeShapeType="1"/>
          </p:cNvSpPr>
          <p:nvPr/>
        </p:nvSpPr>
        <p:spPr bwMode="auto">
          <a:xfrm flipV="1">
            <a:off x="834359" y="2847898"/>
            <a:ext cx="503238" cy="50165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5944643" y="2347832"/>
            <a:ext cx="3311525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900 × 2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5940152" y="2919336"/>
            <a:ext cx="3311525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（立方厘米）</a:t>
            </a:r>
          </a:p>
        </p:txBody>
      </p:sp>
      <p:sp>
        <p:nvSpPr>
          <p:cNvPr id="44" name="Line 19"/>
          <p:cNvSpPr>
            <a:spLocks noChangeShapeType="1"/>
          </p:cNvSpPr>
          <p:nvPr/>
        </p:nvSpPr>
        <p:spPr bwMode="auto">
          <a:xfrm>
            <a:off x="1262987" y="1490576"/>
            <a:ext cx="0" cy="1412875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23728" r="18526" b="22701"/>
          <a:stretch/>
        </p:blipFill>
        <p:spPr>
          <a:xfrm>
            <a:off x="5373320" y="1151764"/>
            <a:ext cx="834464" cy="59604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7" name="图片 4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88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1" animBg="1"/>
      <p:bldP spid="39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8DCFAC7-A30A-4E61-B379-4973B93F0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248" y="1491630"/>
            <a:ext cx="1981200" cy="1838325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F7AA2E5C-7B69-40B5-993A-CB3D286E1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1286" y="1779662"/>
            <a:ext cx="882402" cy="135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267494"/>
            <a:ext cx="8352928" cy="99438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一个量筒，盛有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毫升的水，放入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颗半径相等的钢珠后，水面上升到刻度是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毫升的地方，每颗钢珠的体积是多少立方厘米？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D1D0018-4931-4E99-9C34-FA5C9806F770}"/>
              </a:ext>
            </a:extLst>
          </p:cNvPr>
          <p:cNvSpPr/>
          <p:nvPr/>
        </p:nvSpPr>
        <p:spPr>
          <a:xfrm>
            <a:off x="3347864" y="411510"/>
            <a:ext cx="1440160" cy="3471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99AD9EA-4257-4E21-AA75-D54857F564BE}"/>
              </a:ext>
            </a:extLst>
          </p:cNvPr>
          <p:cNvSpPr/>
          <p:nvPr/>
        </p:nvSpPr>
        <p:spPr>
          <a:xfrm>
            <a:off x="6156176" y="915566"/>
            <a:ext cx="1440160" cy="3471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8673FFCC-7C79-4CC9-944D-689B0765409F}"/>
              </a:ext>
            </a:extLst>
          </p:cNvPr>
          <p:cNvSpPr/>
          <p:nvPr/>
        </p:nvSpPr>
        <p:spPr>
          <a:xfrm>
            <a:off x="2160104" y="2139702"/>
            <a:ext cx="3348000" cy="756000"/>
          </a:xfrm>
          <a:prstGeom prst="wedgeRoundRectCallout">
            <a:avLst>
              <a:gd name="adj1" fmla="val -59809"/>
              <a:gd name="adj2" fmla="val -1949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上升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360-300=60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毫升，也就是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颗钢珠的体积。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F1CA990E-E099-4959-8D29-05323359BF6D}"/>
              </a:ext>
            </a:extLst>
          </p:cNvPr>
          <p:cNvSpPr txBox="1">
            <a:spLocks noChangeArrowheads="1"/>
          </p:cNvSpPr>
          <p:nvPr/>
        </p:nvSpPr>
        <p:spPr>
          <a:xfrm>
            <a:off x="1907704" y="3244253"/>
            <a:ext cx="3691263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60÷3=20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（立方厘米）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C147F58D-9050-4DA1-996A-2C4CFA3EA4A6}"/>
              </a:ext>
            </a:extLst>
          </p:cNvPr>
          <p:cNvSpPr txBox="1">
            <a:spLocks noChangeArrowheads="1"/>
          </p:cNvSpPr>
          <p:nvPr/>
        </p:nvSpPr>
        <p:spPr>
          <a:xfrm>
            <a:off x="1243546" y="3820317"/>
            <a:ext cx="6136766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答：每颗钢珠的体积是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65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39502"/>
            <a:ext cx="8424936" cy="41562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将一根圆木锯成相同的两块，求其中一块木料的表面积和体积。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5134FFB-9EA5-4BB3-AB94-79986244B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913" y="987574"/>
            <a:ext cx="5362575" cy="723900"/>
          </a:xfrm>
          <a:prstGeom prst="rect">
            <a:avLst/>
          </a:prstGeom>
        </p:spPr>
      </p:pic>
      <p:sp>
        <p:nvSpPr>
          <p:cNvPr id="11" name="对话气泡: 圆角矩形 10">
            <a:extLst>
              <a:ext uri="{FF2B5EF4-FFF2-40B4-BE49-F238E27FC236}">
                <a16:creationId xmlns:a16="http://schemas.microsoft.com/office/drawing/2014/main" xmlns="" id="{3214D599-33C1-4B92-931E-0AF1AD4C3005}"/>
              </a:ext>
            </a:extLst>
          </p:cNvPr>
          <p:cNvSpPr/>
          <p:nvPr/>
        </p:nvSpPr>
        <p:spPr>
          <a:xfrm>
            <a:off x="432048" y="1779662"/>
            <a:ext cx="8604448" cy="409438"/>
          </a:xfrm>
          <a:prstGeom prst="wedgeRoundRectCallout">
            <a:avLst>
              <a:gd name="adj1" fmla="val -6619"/>
              <a:gd name="adj2" fmla="val -265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半圆柱的表面积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个半圆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长方形面积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侧面积的一半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D3F7B548-4279-4634-9124-A755C954938A}"/>
              </a:ext>
            </a:extLst>
          </p:cNvPr>
          <p:cNvSpPr txBox="1">
            <a:spLocks noChangeArrowheads="1"/>
          </p:cNvSpPr>
          <p:nvPr/>
        </p:nvSpPr>
        <p:spPr>
          <a:xfrm>
            <a:off x="1475656" y="2211710"/>
            <a:ext cx="761189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0.5÷2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+0.5×4+3.14×0.5×4÷2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07330D19-3477-4054-88B6-208547BC482A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2571750"/>
            <a:ext cx="4021969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=0.19625+2+3.14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873DD908-627A-4A69-AEF5-2DCDEE717E91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2945164"/>
            <a:ext cx="417646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=5.33625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</a:p>
        </p:txBody>
      </p:sp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02580611-1B60-4DB9-8981-1BA6AB88D6A8}"/>
              </a:ext>
            </a:extLst>
          </p:cNvPr>
          <p:cNvSpPr/>
          <p:nvPr/>
        </p:nvSpPr>
        <p:spPr>
          <a:xfrm>
            <a:off x="2239299" y="3363838"/>
            <a:ext cx="4636957" cy="409438"/>
          </a:xfrm>
          <a:prstGeom prst="wedgeRoundRectCallout">
            <a:avLst>
              <a:gd name="adj1" fmla="val -6619"/>
              <a:gd name="adj2" fmla="val -265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半圆柱的体积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圆柱体积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÷2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5EE37869-F501-4E7E-8808-9436C85DF6B4}"/>
              </a:ext>
            </a:extLst>
          </p:cNvPr>
          <p:cNvSpPr txBox="1">
            <a:spLocks noChangeArrowheads="1"/>
          </p:cNvSpPr>
          <p:nvPr/>
        </p:nvSpPr>
        <p:spPr>
          <a:xfrm>
            <a:off x="1455306" y="3795886"/>
            <a:ext cx="6933118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0.5÷2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×4÷2=0.3925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（立方米）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9F9B07B3-46A1-458C-9CD2-07F365C796E8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4155926"/>
            <a:ext cx="8640960" cy="41562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答：这块木料的表面积是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5.33625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，体积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0.3925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462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 animBg="1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267494"/>
            <a:ext cx="8496944" cy="99438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下面的领奖台由四个相同的长方体木块拼合而成。在它的前、后两面涂上白色油漆，上面和侧面铺上红色地毯。　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0FEBB60-2DBA-4217-957D-E84CB63E7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380" y="1275606"/>
            <a:ext cx="3848100" cy="1381125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FE548D28-FA66-4B1E-973D-C5761519B4D9}"/>
              </a:ext>
            </a:extLst>
          </p:cNvPr>
          <p:cNvSpPr txBox="1">
            <a:spLocks noChangeArrowheads="1"/>
          </p:cNvSpPr>
          <p:nvPr/>
        </p:nvSpPr>
        <p:spPr>
          <a:xfrm>
            <a:off x="904560" y="2571750"/>
            <a:ext cx="7699888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）需要涂油漆部分的面积是多少？　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A64A30A9-4B93-42FD-8BB0-3631F96BD402}"/>
              </a:ext>
            </a:extLst>
          </p:cNvPr>
          <p:cNvSpPr txBox="1">
            <a:spLocks noChangeArrowheads="1"/>
          </p:cNvSpPr>
          <p:nvPr/>
        </p:nvSpPr>
        <p:spPr>
          <a:xfrm>
            <a:off x="1842194" y="3291830"/>
            <a:ext cx="654623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40×20×8=6400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EE7312C7-AB5A-4974-A0C0-B05D751E5302}"/>
              </a:ext>
            </a:extLst>
          </p:cNvPr>
          <p:cNvSpPr txBox="1">
            <a:spLocks noChangeArrowheads="1"/>
          </p:cNvSpPr>
          <p:nvPr/>
        </p:nvSpPr>
        <p:spPr>
          <a:xfrm>
            <a:off x="1403648" y="3851431"/>
            <a:ext cx="6619768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答：涂油漆的面积是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6400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254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267494"/>
            <a:ext cx="8496944" cy="99438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下面的领奖台由四个相同的长方体木块拼合而成。在它的前、后两面涂上白色油漆，上面和侧面铺上红色地毯。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0FEBB60-2DBA-4217-957D-E84CB63E7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380" y="1275606"/>
            <a:ext cx="3848100" cy="1381125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7717874-08BE-47C2-B2E4-680C324833B4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2571750"/>
            <a:ext cx="7200800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）做这个领奖台需要多少立方米木料？　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CA7E696A-45C6-4567-8C0A-BAA302688124}"/>
              </a:ext>
            </a:extLst>
          </p:cNvPr>
          <p:cNvSpPr txBox="1">
            <a:spLocks noChangeArrowheads="1"/>
          </p:cNvSpPr>
          <p:nvPr/>
        </p:nvSpPr>
        <p:spPr>
          <a:xfrm>
            <a:off x="1619672" y="3075806"/>
            <a:ext cx="597666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40×20×30×4=96000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（立方厘米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0.096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（立方米）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E614E7D0-FEFB-4729-88B6-2808F8B08891}"/>
              </a:ext>
            </a:extLst>
          </p:cNvPr>
          <p:cNvSpPr txBox="1">
            <a:spLocks noChangeArrowheads="1"/>
          </p:cNvSpPr>
          <p:nvPr/>
        </p:nvSpPr>
        <p:spPr>
          <a:xfrm>
            <a:off x="1115616" y="4067455"/>
            <a:ext cx="7054623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答：做这个领奖台需要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0.096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立方米木料。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473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267494"/>
            <a:ext cx="8496944" cy="99438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下面的领奖台由四个相同的长方体木块拼合而成。在它的前、后两面涂上白色油漆，上面和侧面铺上红色地毯。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0FEBB60-2DBA-4217-957D-E84CB63E7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380" y="1275606"/>
            <a:ext cx="3848100" cy="1381125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1FDDEDD5-98A7-4366-BDEF-05B03E56B242}"/>
              </a:ext>
            </a:extLst>
          </p:cNvPr>
          <p:cNvSpPr txBox="1">
            <a:spLocks noChangeArrowheads="1"/>
          </p:cNvSpPr>
          <p:nvPr/>
        </p:nvSpPr>
        <p:spPr>
          <a:xfrm>
            <a:off x="432048" y="2643758"/>
            <a:ext cx="8532440" cy="86409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）想一想：地毯展开后是什么图形，面积是多少？　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8BAECCE3-F151-4751-9CB1-DC1B8F6D5F7F}"/>
              </a:ext>
            </a:extLst>
          </p:cNvPr>
          <p:cNvSpPr txBox="1">
            <a:spLocks noChangeArrowheads="1"/>
          </p:cNvSpPr>
          <p:nvPr/>
        </p:nvSpPr>
        <p:spPr>
          <a:xfrm>
            <a:off x="1132979" y="3435846"/>
            <a:ext cx="7369946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40×3+20×4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×30=6000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4D8DD3DA-A35D-447E-84E3-D7C9E9DD4E78}"/>
              </a:ext>
            </a:extLst>
          </p:cNvPr>
          <p:cNvSpPr txBox="1">
            <a:spLocks noChangeArrowheads="1"/>
          </p:cNvSpPr>
          <p:nvPr/>
        </p:nvSpPr>
        <p:spPr>
          <a:xfrm>
            <a:off x="510037" y="4043024"/>
            <a:ext cx="8094411" cy="37650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答：地毯展开后是个长方形，面积是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" name="图片 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139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0"/>
          <p:cNvSpPr>
            <a:spLocks noChangeArrowheads="1"/>
          </p:cNvSpPr>
          <p:nvPr/>
        </p:nvSpPr>
        <p:spPr bwMode="auto">
          <a:xfrm>
            <a:off x="1331640" y="2515917"/>
            <a:ext cx="45288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10×4 </a:t>
            </a:r>
            <a:r>
              <a:rPr 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323528" y="1674320"/>
            <a:ext cx="530037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）蓄水池占地面积有多大？</a:t>
            </a:r>
          </a:p>
        </p:txBody>
      </p:sp>
      <p:pic>
        <p:nvPicPr>
          <p:cNvPr id="57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9" y="778158"/>
            <a:ext cx="2833844" cy="222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1170611" y="3039137"/>
            <a:ext cx="4841549" cy="54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答：占地面积是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3528" y="402799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一个蓄水池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311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utoUpdateAnimBg="0"/>
      <p:bldP spid="5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9" y="778158"/>
            <a:ext cx="2833844" cy="222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4"/>
          <p:cNvSpPr txBox="1"/>
          <p:nvPr/>
        </p:nvSpPr>
        <p:spPr>
          <a:xfrm>
            <a:off x="323528" y="402799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一个蓄水池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51520" y="1563638"/>
            <a:ext cx="7200800" cy="105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）在蓄水池的底面和四周抹上水泥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水泥的面积有多大？</a:t>
            </a: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467545" y="2984634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10×4 +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4×2</a:t>
            </a:r>
            <a:r>
              <a:rPr 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2×10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r>
              <a:rPr 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256839" y="3579862"/>
            <a:ext cx="525937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答：抹水泥的面积是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" name="图片 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45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9" y="778158"/>
            <a:ext cx="2833844" cy="222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4"/>
          <p:cNvSpPr txBox="1"/>
          <p:nvPr/>
        </p:nvSpPr>
        <p:spPr>
          <a:xfrm>
            <a:off x="323528" y="402799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一个蓄水池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1403648" y="2571750"/>
            <a:ext cx="4321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10×2×4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（立方米）</a:t>
            </a:r>
            <a:endParaRPr 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79512" y="1779662"/>
            <a:ext cx="633670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）蓄水池最多能蓄水多少立方米？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437282" y="3219822"/>
            <a:ext cx="507893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答：最多能蓄水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" name="图片 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53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555526"/>
            <a:ext cx="8208912" cy="99438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压路机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的前轮是圆柱形的。这台压路机前轮的宽是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米，直径是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米，工作时每分钟大约转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周。　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7B5B1B7-34F9-4ADF-A28D-216A9A305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997" y="1491630"/>
            <a:ext cx="3038475" cy="1761956"/>
          </a:xfrm>
          <a:prstGeom prst="rect">
            <a:avLst/>
          </a:prstGeom>
        </p:spPr>
      </p:pic>
      <p:sp>
        <p:nvSpPr>
          <p:cNvPr id="44" name="Rectangle 2">
            <a:extLst>
              <a:ext uri="{FF2B5EF4-FFF2-40B4-BE49-F238E27FC236}">
                <a16:creationId xmlns:a16="http://schemas.microsoft.com/office/drawing/2014/main" xmlns="" id="{79A2F3FA-9DB2-48F8-BC5A-3004770A488C}"/>
              </a:ext>
            </a:extLst>
          </p:cNvPr>
          <p:cNvSpPr txBox="1">
            <a:spLocks noChangeArrowheads="1"/>
          </p:cNvSpPr>
          <p:nvPr/>
        </p:nvSpPr>
        <p:spPr>
          <a:xfrm>
            <a:off x="329910" y="1779662"/>
            <a:ext cx="5538234" cy="72175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）这台压路机每分钟大约压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路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多少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平方米？（得数保留整数）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23528" y="2643758"/>
            <a:ext cx="5633344" cy="1282414"/>
            <a:chOff x="882872" y="3017528"/>
            <a:chExt cx="5633344" cy="1282414"/>
          </a:xfrm>
        </p:grpSpPr>
        <p:pic>
          <p:nvPicPr>
            <p:cNvPr id="48" name="Picture 3">
              <a:extLst>
                <a:ext uri="{FF2B5EF4-FFF2-40B4-BE49-F238E27FC236}">
                  <a16:creationId xmlns:a16="http://schemas.microsoft.com/office/drawing/2014/main" xmlns="" id="{68C1D6D8-BE03-4EA2-A89C-6C077D061A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82872" y="3220221"/>
              <a:ext cx="705124" cy="10797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9" name="组合 4">
              <a:extLst>
                <a:ext uri="{FF2B5EF4-FFF2-40B4-BE49-F238E27FC236}">
                  <a16:creationId xmlns:a16="http://schemas.microsoft.com/office/drawing/2014/main" xmlns="" id="{B598E105-408E-43DC-A38C-A12EEC0A5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2953" y="3017528"/>
              <a:ext cx="4913263" cy="994382"/>
              <a:chOff x="2242757" y="1516571"/>
              <a:chExt cx="5361169" cy="66708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50" name="云形标注 82">
                <a:extLst>
                  <a:ext uri="{FF2B5EF4-FFF2-40B4-BE49-F238E27FC236}">
                    <a16:creationId xmlns:a16="http://schemas.microsoft.com/office/drawing/2014/main" xmlns="" id="{BE5B7E9D-474F-4BAA-A4D5-0A5D96973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757" y="1516571"/>
                <a:ext cx="5100900" cy="667083"/>
              </a:xfrm>
              <a:prstGeom prst="cloudCallout">
                <a:avLst>
                  <a:gd name="adj1" fmla="val -57531"/>
                  <a:gd name="adj2" fmla="val 23238"/>
                </a:avLst>
              </a:prstGeom>
              <a:noFill/>
              <a:ln w="19050" algn="ctr">
                <a:solidFill>
                  <a:srgbClr val="82583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51" name="矩形 4">
                <a:extLst>
                  <a:ext uri="{FF2B5EF4-FFF2-40B4-BE49-F238E27FC236}">
                    <a16:creationId xmlns:a16="http://schemas.microsoft.com/office/drawing/2014/main" xmlns="" id="{6AEA6631-6E49-42CB-AFBA-66B198D45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9571" y="1577875"/>
                <a:ext cx="4834355" cy="55747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 b="1" dirty="0">
                    <a:solidFill>
                      <a:srgbClr val="002060"/>
                    </a:solidFill>
                    <a:latin typeface="楷体" pitchFamily="49" charset="-122"/>
                    <a:ea typeface="楷体" pitchFamily="49" charset="-122"/>
                  </a:rPr>
                  <a:t>压路机前轮转一周所压路面的面积就是前轮的侧面积。</a:t>
                </a:r>
              </a:p>
            </p:txBody>
          </p:sp>
        </p:grpSp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EA4601C7-2CB0-45A1-861B-6E0DEB340693}"/>
              </a:ext>
            </a:extLst>
          </p:cNvPr>
          <p:cNvSpPr txBox="1"/>
          <p:nvPr/>
        </p:nvSpPr>
        <p:spPr>
          <a:xfrm>
            <a:off x="1187624" y="4198317"/>
            <a:ext cx="589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答：这台压机每分钟大约压路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315245" y="3887639"/>
            <a:ext cx="5489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压路面积：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6.7824×10=67.824≈68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15245" y="3579862"/>
            <a:ext cx="5230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侧面积：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3.14×1.2×1.8=6.7824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391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323528" y="267494"/>
            <a:ext cx="8496944" cy="936625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用下面的五块玻璃做一个鱼缸，这个鱼缸的底面积是多少？它能装多少升水？（玻璃的厚度不计）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xmlns="" id="{DD23186B-0DD7-4DB3-AC10-22B98126B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052" y="1779662"/>
            <a:ext cx="3600450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4.5×2 = 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（平方分米）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xmlns="" id="{247E34C0-7295-4BF5-8FBB-E9BCA9B3A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3" y="2635169"/>
            <a:ext cx="4535487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9×1.5</a:t>
            </a:r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xmlns="" id="{84D9CBF8-A733-48C3-A64F-51228759B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927" y="1719175"/>
            <a:ext cx="4042626" cy="16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0ACAF7D-368C-4B7C-85F5-FB3598D5A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967289"/>
            <a:ext cx="7149714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答：鱼缸的底面积是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平方分米，它能装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升水。</a:t>
            </a: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xmlns="" id="{7255F5B9-A0C2-409B-8B28-A3F997CC8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024" y="2231219"/>
            <a:ext cx="4535487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4.5×2×1.5</a:t>
            </a:r>
          </a:p>
        </p:txBody>
      </p:sp>
      <p:sp>
        <p:nvSpPr>
          <p:cNvPr id="14" name="Text Box 11">
            <a:extLst>
              <a:ext uri="{FF2B5EF4-FFF2-40B4-BE49-F238E27FC236}">
                <a16:creationId xmlns:a16="http://schemas.microsoft.com/office/drawing/2014/main" xmlns="" id="{26136361-EF92-420A-994A-3D3EDB402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879" y="3516646"/>
            <a:ext cx="4535487" cy="44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13.5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13.5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246A6AD-76E5-4D6F-A897-654C3DE8B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023" y="3088104"/>
            <a:ext cx="4535487" cy="44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13.5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（立方分米）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D2724D6B-CAC7-48F6-9B5F-7475BC195646}"/>
              </a:ext>
            </a:extLst>
          </p:cNvPr>
          <p:cNvSpPr/>
          <p:nvPr/>
        </p:nvSpPr>
        <p:spPr>
          <a:xfrm>
            <a:off x="7906198" y="1358399"/>
            <a:ext cx="842266" cy="412929"/>
          </a:xfrm>
          <a:prstGeom prst="wedgeRoundRectCallout">
            <a:avLst>
              <a:gd name="adj1" fmla="val 6907"/>
              <a:gd name="adj2" fmla="val 103699"/>
              <a:gd name="adj3" fmla="val 16667"/>
            </a:avLst>
          </a:prstGeom>
          <a:solidFill>
            <a:schemeClr val="accent2">
              <a:alpha val="37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</a:p>
        </p:txBody>
      </p:sp>
      <p:sp>
        <p:nvSpPr>
          <p:cNvPr id="18" name="对话气泡: 圆角矩形 17">
            <a:extLst>
              <a:ext uri="{FF2B5EF4-FFF2-40B4-BE49-F238E27FC236}">
                <a16:creationId xmlns:a16="http://schemas.microsoft.com/office/drawing/2014/main" xmlns="" id="{AD3BCA78-F3AE-4C2E-84C3-8FC9D75FEB42}"/>
              </a:ext>
            </a:extLst>
          </p:cNvPr>
          <p:cNvSpPr/>
          <p:nvPr/>
        </p:nvSpPr>
        <p:spPr>
          <a:xfrm>
            <a:off x="3652687" y="2362225"/>
            <a:ext cx="919313" cy="412929"/>
          </a:xfrm>
          <a:prstGeom prst="wedgeRoundRectCallout">
            <a:avLst>
              <a:gd name="adj1" fmla="val 52013"/>
              <a:gd name="adj2" fmla="val -94569"/>
              <a:gd name="adj3" fmla="val 16667"/>
            </a:avLst>
          </a:prstGeom>
          <a:solidFill>
            <a:schemeClr val="accent2">
              <a:alpha val="37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前后面</a:t>
            </a:r>
          </a:p>
        </p:txBody>
      </p:sp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C9B1A6EF-D3EF-4A9E-8609-FC2C0022E835}"/>
              </a:ext>
            </a:extLst>
          </p:cNvPr>
          <p:cNvSpPr/>
          <p:nvPr/>
        </p:nvSpPr>
        <p:spPr>
          <a:xfrm>
            <a:off x="5731741" y="2438480"/>
            <a:ext cx="919313" cy="412929"/>
          </a:xfrm>
          <a:prstGeom prst="wedgeRoundRectCallout">
            <a:avLst>
              <a:gd name="adj1" fmla="val 52013"/>
              <a:gd name="adj2" fmla="val -94569"/>
              <a:gd name="adj3" fmla="val 16667"/>
            </a:avLst>
          </a:prstGeom>
          <a:solidFill>
            <a:schemeClr val="accent2">
              <a:alpha val="37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左右面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533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267494"/>
            <a:ext cx="8594484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某苗圃基地计划建一个圆柱形蓄水池，如下图。（单位：米）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BEA48C6-5A1B-4ABA-9C42-C98899E93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509" y="843558"/>
            <a:ext cx="2323963" cy="1512168"/>
          </a:xfrm>
          <a:prstGeom prst="rect">
            <a:avLst/>
          </a:prstGeom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xmlns="" id="{F8AFB11D-59F6-466C-B72E-7D8AFAC8A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2013256"/>
            <a:ext cx="787961" cy="120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对话气泡: 圆角矩形 21">
            <a:extLst>
              <a:ext uri="{FF2B5EF4-FFF2-40B4-BE49-F238E27FC236}">
                <a16:creationId xmlns:a16="http://schemas.microsoft.com/office/drawing/2014/main" xmlns="" id="{D6B2F758-3E90-466C-B74B-796708CD5814}"/>
              </a:ext>
            </a:extLst>
          </p:cNvPr>
          <p:cNvSpPr/>
          <p:nvPr/>
        </p:nvSpPr>
        <p:spPr>
          <a:xfrm>
            <a:off x="1799193" y="2322955"/>
            <a:ext cx="4064825" cy="464819"/>
          </a:xfrm>
          <a:prstGeom prst="wedgeRoundRectCallout">
            <a:avLst>
              <a:gd name="adj1" fmla="val -59426"/>
              <a:gd name="adj2" fmla="val 1013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底的厚度与壁的厚度相同。</a:t>
            </a:r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xmlns="" id="{7E40A36B-AB3B-45BD-88AF-E0C1D8EF79B9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1386851"/>
            <a:ext cx="6480720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）这个蓄水池的容积是多少立方米？</a:t>
            </a: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xmlns="" id="{5663B667-1851-48E2-99D2-27BAC69AA27F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253417"/>
            <a:ext cx="777686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3÷2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2-0.3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=12.0105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立方米）</a:t>
            </a: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xmlns="" id="{9AB8777C-A612-4F87-8D44-8AEF5E83BDBA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3820317"/>
            <a:ext cx="777686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答：这个蓄水池的容积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12.0105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238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267494"/>
            <a:ext cx="8594484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某苗圃基地计划建一个圆柱形蓄水池，如下图。（单位：米）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BEA48C6-5A1B-4ABA-9C42-C98899E93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509" y="843558"/>
            <a:ext cx="2323963" cy="1512168"/>
          </a:xfrm>
          <a:prstGeom prst="rect">
            <a:avLst/>
          </a:prstGeom>
        </p:spPr>
      </p:pic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063323BC-D7FC-47E9-BD82-1201DAB280C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1491630"/>
            <a:ext cx="7327977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）用砖砌池壁，如果按每立方米用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砖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spcAft>
                <a:spcPts val="0"/>
              </a:spcAft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块计算，那么建这个蓄水池至少要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准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spcAft>
                <a:spcPts val="0"/>
              </a:spcAft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多少块砖？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35F830D5-67B0-47D6-987E-E3D51C8C98A9}"/>
              </a:ext>
            </a:extLst>
          </p:cNvPr>
          <p:cNvSpPr txBox="1">
            <a:spLocks noChangeArrowheads="1"/>
          </p:cNvSpPr>
          <p:nvPr/>
        </p:nvSpPr>
        <p:spPr>
          <a:xfrm>
            <a:off x="599599" y="3604293"/>
            <a:ext cx="813690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-1.5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×2×500=3108.6≈3109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（块）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90F6E6AB-0E7D-42E4-8371-007523EAD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15" y="2984634"/>
            <a:ext cx="36174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3÷2 </a:t>
            </a:r>
            <a:r>
              <a:rPr 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＝1.5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xmlns="" id="{CEC23AB8-00BF-4A3C-8E6B-AC17DC2BD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4308" y="2984634"/>
            <a:ext cx="43100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1.5+0.3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=1.8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C1EFB943-14EC-489E-AFAD-6F2DA83B1F7B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4108349"/>
            <a:ext cx="756084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答：这个蓄水池至少要准备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3109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块砖。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" name="图片 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524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utoUpdateAnimBg="0"/>
      <p:bldP spid="7" grpId="0" autoUpdateAnimBg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8">
            <a:extLst>
              <a:ext uri="{FF2B5EF4-FFF2-40B4-BE49-F238E27FC236}">
                <a16:creationId xmlns:a16="http://schemas.microsoft.com/office/drawing/2014/main" xmlns="" id="{7E40A36B-AB3B-45BD-88AF-E0C1D8EF79B9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13543" y="1271396"/>
            <a:ext cx="6590705" cy="724290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）如果按每平方米抹水泥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千克计算，并且内、外面及底面全部抹水泥，那么需准备水泥多少千克？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493047F5-C093-4FE4-B0F6-44F7BE8A2CC7}"/>
              </a:ext>
            </a:extLst>
          </p:cNvPr>
          <p:cNvSpPr txBox="1">
            <a:spLocks noChangeArrowheads="1"/>
          </p:cNvSpPr>
          <p:nvPr/>
        </p:nvSpPr>
        <p:spPr>
          <a:xfrm>
            <a:off x="861840" y="2499742"/>
            <a:ext cx="678384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里面：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3.14×3×1.7=16.014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AB7C6298-A0E8-47A4-A51D-92A98A5FF85F}"/>
              </a:ext>
            </a:extLst>
          </p:cNvPr>
          <p:cNvSpPr txBox="1">
            <a:spLocks noChangeArrowheads="1"/>
          </p:cNvSpPr>
          <p:nvPr/>
        </p:nvSpPr>
        <p:spPr>
          <a:xfrm>
            <a:off x="863724" y="2979367"/>
            <a:ext cx="6231403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外面：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3.14×3.6×2=22.608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A1B1140F-8CAB-477F-A7B9-148149E012A1}"/>
              </a:ext>
            </a:extLst>
          </p:cNvPr>
          <p:cNvSpPr txBox="1">
            <a:spLocks noChangeArrowheads="1"/>
          </p:cNvSpPr>
          <p:nvPr/>
        </p:nvSpPr>
        <p:spPr>
          <a:xfrm>
            <a:off x="887388" y="3458992"/>
            <a:ext cx="5249739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底面：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3.14×1.5</a:t>
            </a:r>
            <a:r>
              <a:rPr lang="en-US" altLang="zh-CN" b="1" baseline="30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=7.065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D6A99223-A9B2-40B7-8E23-D18F015CF343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867894"/>
            <a:ext cx="7925995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上面：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en-US" altLang="zh-CN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-1.5</a:t>
            </a:r>
            <a:r>
              <a:rPr lang="en-US" altLang="zh-CN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3.1086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xmlns="" id="{803E0FEF-DBD5-46BC-BA9D-A33A80765100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4227934"/>
            <a:ext cx="8636529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(16.014+22.608+7.065+3.1086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)×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5=243.978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（千克）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9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267494"/>
            <a:ext cx="8594484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某苗圃基地计划建一个圆柱形蓄水池，如下图。（单位：米）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1BEA48C6-5A1B-4ABA-9C42-C98899E93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509" y="843558"/>
            <a:ext cx="232396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xmlns="" id="{063323BC-D7FC-47E9-BD82-1201DAB280C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1419622"/>
            <a:ext cx="6336704" cy="72750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）如果每次按蓄水池容积的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85%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蓄水，那么一次蓄水大约多少吨？（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立方米的水重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吨）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xmlns="" id="{5DC6001F-D8B1-46F8-AC1E-94BF2C9491CE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2919635"/>
            <a:ext cx="576064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12.0105×85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%×1≈10.2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吨）</a:t>
            </a: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xmlns="" id="{BEEA4453-1F99-4A86-BBA4-C08D771901DC}"/>
              </a:ext>
            </a:extLst>
          </p:cNvPr>
          <p:cNvSpPr txBox="1">
            <a:spLocks noChangeArrowheads="1"/>
          </p:cNvSpPr>
          <p:nvPr/>
        </p:nvSpPr>
        <p:spPr>
          <a:xfrm>
            <a:off x="1454850" y="3579862"/>
            <a:ext cx="5205382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答：一次蓄水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大约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10.2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1520" y="267494"/>
            <a:ext cx="8594484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某苗圃基地计划建一个圆柱形蓄水池，如下图。（单位：米）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BEA48C6-5A1B-4ABA-9C42-C98899E93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509" y="843558"/>
            <a:ext cx="232396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63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395536" y="306731"/>
            <a:ext cx="8352928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一棵大树如右图，在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米高的地方量得树干的周长是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2" name="Rectangle 8">
            <a:extLst>
              <a:ext uri="{FF2B5EF4-FFF2-40B4-BE49-F238E27FC236}">
                <a16:creationId xmlns:a16="http://schemas.microsoft.com/office/drawing/2014/main" xmlns="" id="{06A863FF-2E0D-40A6-8BA2-3F0CF1A105D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467544" y="1674883"/>
            <a:ext cx="6336704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）这棵大树树干的直径大约是多少厘米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（得数保留整数）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xmlns="" id="{808C190B-E8CE-46FD-AF76-F78624E7DA70}"/>
              </a:ext>
            </a:extLst>
          </p:cNvPr>
          <p:cNvSpPr txBox="1">
            <a:spLocks noChangeArrowheads="1"/>
          </p:cNvSpPr>
          <p:nvPr/>
        </p:nvSpPr>
        <p:spPr>
          <a:xfrm>
            <a:off x="1544362" y="2859782"/>
            <a:ext cx="418345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82÷3.14≈26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xmlns="" id="{FF0F0921-F447-452F-BAC1-99D7A2415158}"/>
              </a:ext>
            </a:extLst>
          </p:cNvPr>
          <p:cNvSpPr txBox="1">
            <a:spLocks noChangeArrowheads="1"/>
          </p:cNvSpPr>
          <p:nvPr/>
        </p:nvSpPr>
        <p:spPr>
          <a:xfrm>
            <a:off x="1191312" y="3515621"/>
            <a:ext cx="5396912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答：树干的直径大约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E4F6399-EBF1-4B80-A7F9-4A42EBD5FB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6124" y="843558"/>
            <a:ext cx="1676316" cy="188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4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xmlns="" id="{4B6F6490-FA7B-4C15-BA2A-C5DEFF9166B3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395536" y="306731"/>
            <a:ext cx="8352928" cy="46481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一棵大树如右图，在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米高的地方量得树干的周长是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E4F6399-EBF1-4B80-A7F9-4A42EBD5F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124" y="843558"/>
            <a:ext cx="1676316" cy="1881115"/>
          </a:xfrm>
          <a:prstGeom prst="rect">
            <a:avLst/>
          </a:prstGeom>
        </p:spPr>
      </p:pic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5A037B05-C6FB-407E-9F8F-8F4B309E1AB5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467544" y="1635646"/>
            <a:ext cx="6408712" cy="1164439"/>
          </a:xfrm>
          <a:prstGeom prst="rect">
            <a:avLst/>
          </a:prstGeom>
          <a:noFill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）如果将这棵大树的树干加工成一根最大的方木，方木的体积是多少立方米？（得数保留三位小数）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6E874E5-A0B4-4114-8F63-9FF15A0C19D6}"/>
              </a:ext>
            </a:extLst>
          </p:cNvPr>
          <p:cNvGrpSpPr/>
          <p:nvPr/>
        </p:nvGrpSpPr>
        <p:grpSpPr>
          <a:xfrm>
            <a:off x="6751126" y="2931790"/>
            <a:ext cx="1781314" cy="1759646"/>
            <a:chOff x="6515044" y="3172390"/>
            <a:chExt cx="1781314" cy="1759646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D496147C-4050-4B8F-81C7-40031A791C45}"/>
                </a:ext>
              </a:extLst>
            </p:cNvPr>
            <p:cNvSpPr/>
            <p:nvPr/>
          </p:nvSpPr>
          <p:spPr>
            <a:xfrm>
              <a:off x="6520469" y="3173466"/>
              <a:ext cx="1748277" cy="17482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5F770866-133B-4E44-A5AA-DCB16B7D8D7D}"/>
                </a:ext>
              </a:extLst>
            </p:cNvPr>
            <p:cNvCxnSpPr>
              <a:cxnSpLocks/>
              <a:endCxn id="6" idx="6"/>
            </p:cNvCxnSpPr>
            <p:nvPr/>
          </p:nvCxnSpPr>
          <p:spPr>
            <a:xfrm flipV="1">
              <a:off x="6515044" y="4047605"/>
              <a:ext cx="1753702" cy="52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6CAB8657-2471-4285-B25E-F495F9E60526}"/>
                </a:ext>
              </a:extLst>
            </p:cNvPr>
            <p:cNvCxnSpPr>
              <a:cxnSpLocks/>
            </p:cNvCxnSpPr>
            <p:nvPr/>
          </p:nvCxnSpPr>
          <p:spPr>
            <a:xfrm>
              <a:off x="7404571" y="3172390"/>
              <a:ext cx="38966" cy="17493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D9A99D57-4575-44EA-BEEB-05282C159C0B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H="1">
              <a:off x="6532328" y="3173466"/>
              <a:ext cx="862280" cy="8842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1808E403-6D4D-4077-A9DD-9A4E5DA65731}"/>
                </a:ext>
              </a:extLst>
            </p:cNvPr>
            <p:cNvCxnSpPr>
              <a:cxnSpLocks/>
              <a:endCxn id="6" idx="6"/>
            </p:cNvCxnSpPr>
            <p:nvPr/>
          </p:nvCxnSpPr>
          <p:spPr>
            <a:xfrm>
              <a:off x="7404571" y="3178328"/>
              <a:ext cx="864175" cy="8692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9B3A60EC-470B-4205-813E-B7ADE025C944}"/>
                </a:ext>
              </a:extLst>
            </p:cNvPr>
            <p:cNvCxnSpPr>
              <a:cxnSpLocks/>
            </p:cNvCxnSpPr>
            <p:nvPr/>
          </p:nvCxnSpPr>
          <p:spPr>
            <a:xfrm>
              <a:off x="6532326" y="4039075"/>
              <a:ext cx="911211" cy="8826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F172C0FC-BD4D-4A39-9588-A2EF0BFC7B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4078" y="4047832"/>
              <a:ext cx="862280" cy="8842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373D5954-AAD1-4CF1-802F-9EB64671A3AC}"/>
              </a:ext>
            </a:extLst>
          </p:cNvPr>
          <p:cNvSpPr txBox="1">
            <a:spLocks noChangeArrowheads="1"/>
          </p:cNvSpPr>
          <p:nvPr/>
        </p:nvSpPr>
        <p:spPr>
          <a:xfrm>
            <a:off x="899591" y="2859782"/>
            <a:ext cx="6192689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(82÷3.14)×(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82÷3.14÷2)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85246.9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0.085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（立方米）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64D36044-41C5-4A6F-8B67-9350C87B7DB9}"/>
              </a:ext>
            </a:extLst>
          </p:cNvPr>
          <p:cNvSpPr txBox="1">
            <a:spLocks noChangeArrowheads="1"/>
          </p:cNvSpPr>
          <p:nvPr/>
        </p:nvSpPr>
        <p:spPr>
          <a:xfrm>
            <a:off x="861925" y="4299942"/>
            <a:ext cx="6014331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答：方木的体积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0.085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29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203848" y="1294621"/>
            <a:ext cx="4695488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75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76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16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632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2">
            <a:extLst>
              <a:ext uri="{FF2B5EF4-FFF2-40B4-BE49-F238E27FC236}">
                <a16:creationId xmlns:a16="http://schemas.microsoft.com/office/drawing/2014/main" xmlns="" id="{6FC674C9-144D-4568-98F5-B250C9061A20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339502"/>
            <a:ext cx="8352928" cy="109291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）这台压路机要压完宽是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米，长是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千米的路面，大约需要多长时间？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xmlns="" id="{7953F9F7-1E52-4225-9A50-C97345A05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667618"/>
            <a:ext cx="963131" cy="112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xmlns="" id="{760B0621-B015-4444-8DD4-90150E5D8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500108"/>
            <a:ext cx="736510" cy="1127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对话气泡: 圆角矩形 2">
            <a:extLst>
              <a:ext uri="{FF2B5EF4-FFF2-40B4-BE49-F238E27FC236}">
                <a16:creationId xmlns:a16="http://schemas.microsoft.com/office/drawing/2014/main" xmlns="" id="{8653DE1E-4429-4767-B371-C37FDB366BC1}"/>
              </a:ext>
            </a:extLst>
          </p:cNvPr>
          <p:cNvSpPr/>
          <p:nvPr/>
        </p:nvSpPr>
        <p:spPr>
          <a:xfrm>
            <a:off x="1587857" y="1419622"/>
            <a:ext cx="3096344" cy="1116000"/>
          </a:xfrm>
          <a:prstGeom prst="wedgeRoundRectCallout">
            <a:avLst>
              <a:gd name="adj1" fmla="val -65077"/>
              <a:gd name="adj2" fmla="val 6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路宽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米，压路机前轮宽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米，压路机要来回跑一趟。</a:t>
            </a:r>
          </a:p>
        </p:txBody>
      </p:sp>
      <p:sp>
        <p:nvSpPr>
          <p:cNvPr id="25" name="对话气泡: 圆角矩形 24">
            <a:extLst>
              <a:ext uri="{FF2B5EF4-FFF2-40B4-BE49-F238E27FC236}">
                <a16:creationId xmlns:a16="http://schemas.microsoft.com/office/drawing/2014/main" xmlns="" id="{3B415E02-D84E-4712-A008-C4ADD7190D44}"/>
              </a:ext>
            </a:extLst>
          </p:cNvPr>
          <p:cNvSpPr/>
          <p:nvPr/>
        </p:nvSpPr>
        <p:spPr>
          <a:xfrm>
            <a:off x="899592" y="2931790"/>
            <a:ext cx="7087578" cy="409438"/>
          </a:xfrm>
          <a:prstGeom prst="wedgeRoundRectCallout">
            <a:avLst>
              <a:gd name="adj1" fmla="val -6619"/>
              <a:gd name="adj2" fmla="val -265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一分钟前进的路程：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3.14×1.2×10=37.68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对话气泡: 圆角矩形 25">
            <a:extLst>
              <a:ext uri="{FF2B5EF4-FFF2-40B4-BE49-F238E27FC236}">
                <a16:creationId xmlns:a16="http://schemas.microsoft.com/office/drawing/2014/main" xmlns="" id="{97CFAB87-A297-4EB4-8974-0F0B7BC18D23}"/>
              </a:ext>
            </a:extLst>
          </p:cNvPr>
          <p:cNvSpPr/>
          <p:nvPr/>
        </p:nvSpPr>
        <p:spPr>
          <a:xfrm>
            <a:off x="4932040" y="1563638"/>
            <a:ext cx="2412549" cy="756000"/>
          </a:xfrm>
          <a:prstGeom prst="wedgeRoundRectCallout">
            <a:avLst>
              <a:gd name="adj1" fmla="val 62213"/>
              <a:gd name="adj2" fmla="val 1245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压路机掉头的时间按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分钟算吧。</a:t>
            </a:r>
          </a:p>
        </p:txBody>
      </p:sp>
      <p:sp>
        <p:nvSpPr>
          <p:cNvPr id="27" name="对话气泡: 圆角矩形 26">
            <a:extLst>
              <a:ext uri="{FF2B5EF4-FFF2-40B4-BE49-F238E27FC236}">
                <a16:creationId xmlns:a16="http://schemas.microsoft.com/office/drawing/2014/main" xmlns="" id="{AB3AA9F9-AFD9-432D-939E-40E630F234F2}"/>
              </a:ext>
            </a:extLst>
          </p:cNvPr>
          <p:cNvSpPr/>
          <p:nvPr/>
        </p:nvSpPr>
        <p:spPr>
          <a:xfrm>
            <a:off x="916022" y="3440663"/>
            <a:ext cx="7087578" cy="409438"/>
          </a:xfrm>
          <a:prstGeom prst="wedgeRoundRectCallout">
            <a:avLst>
              <a:gd name="adj1" fmla="val -6619"/>
              <a:gd name="adj2" fmla="val -265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需要的时间：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1.5×1000×2÷37.68+1≈81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B37F21D-2D2F-4EEE-A384-EA7920B97279}"/>
              </a:ext>
            </a:extLst>
          </p:cNvPr>
          <p:cNvSpPr txBox="1"/>
          <p:nvPr/>
        </p:nvSpPr>
        <p:spPr>
          <a:xfrm>
            <a:off x="2555776" y="392073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答：大约需要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43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26" grpId="0" animBg="1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1399A5A-DA74-4E2C-8F97-000EAEEFA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29" y="1879970"/>
            <a:ext cx="1728192" cy="2598935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700DAF86-52C3-4ED7-BD14-858303FB5AA4}"/>
              </a:ext>
            </a:extLst>
          </p:cNvPr>
          <p:cNvGrpSpPr/>
          <p:nvPr/>
        </p:nvGrpSpPr>
        <p:grpSpPr>
          <a:xfrm>
            <a:off x="2555775" y="2359251"/>
            <a:ext cx="1728193" cy="1411883"/>
            <a:chOff x="3509655" y="1616780"/>
            <a:chExt cx="1728193" cy="1411883"/>
          </a:xfrm>
        </p:grpSpPr>
        <p:sp>
          <p:nvSpPr>
            <p:cNvPr id="30" name="思想气泡: 云 29">
              <a:extLst>
                <a:ext uri="{FF2B5EF4-FFF2-40B4-BE49-F238E27FC236}">
                  <a16:creationId xmlns:a16="http://schemas.microsoft.com/office/drawing/2014/main" xmlns="" id="{8E062046-81A7-4E8F-97A1-26E4701E0903}"/>
                </a:ext>
              </a:extLst>
            </p:cNvPr>
            <p:cNvSpPr/>
            <p:nvPr/>
          </p:nvSpPr>
          <p:spPr>
            <a:xfrm>
              <a:off x="3509655" y="1616780"/>
              <a:ext cx="1728193" cy="1411883"/>
            </a:xfrm>
            <a:prstGeom prst="cloudCallout">
              <a:avLst>
                <a:gd name="adj1" fmla="val -58618"/>
                <a:gd name="adj2" fmla="val 37061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377B30D3-3A6E-479F-BC06-9F8A9034FD49}"/>
                </a:ext>
              </a:extLst>
            </p:cNvPr>
            <p:cNvSpPr txBox="1"/>
            <p:nvPr/>
          </p:nvSpPr>
          <p:spPr>
            <a:xfrm>
              <a:off x="3690703" y="1821728"/>
              <a:ext cx="15471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一个侧面再配上一个底面就行。</a:t>
              </a:r>
            </a:p>
          </p:txBody>
        </p:sp>
      </p:grpSp>
      <p:pic>
        <p:nvPicPr>
          <p:cNvPr id="32" name="图片 31" descr="图片包含 杯子, 容器, 玻璃, 餐桌&#10;&#10;已生成极高可信度的说明">
            <a:extLst>
              <a:ext uri="{FF2B5EF4-FFF2-40B4-BE49-F238E27FC236}">
                <a16:creationId xmlns:a16="http://schemas.microsoft.com/office/drawing/2014/main" xmlns="" id="{336B041A-B763-4700-9D7C-0A67307FC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23678"/>
            <a:ext cx="2736304" cy="20573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899592" y="915566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生活中，计算物体的表面积时，经常要根据实际情况分析“需要计算哪些部分的面积”。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05165" y="4083918"/>
            <a:ext cx="3251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侧面积＋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个底面积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729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E987DA70-A5E2-4516-874D-A872C2761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992905"/>
            <a:ext cx="3042239" cy="648512"/>
          </a:xfrm>
          <a:prstGeom prst="rect">
            <a:avLst/>
          </a:prstGeom>
          <a:noFill/>
          <a:ln w="9525" algn="ctr">
            <a:solidFill>
              <a:srgbClr val="CFEDD8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往井的内壁和底面抹水泥，求抹水泥部分的面积。</a:t>
            </a:r>
          </a:p>
        </p:txBody>
      </p:sp>
      <p:pic>
        <p:nvPicPr>
          <p:cNvPr id="10" name="Picture 7" descr="50_8770005">
            <a:extLst>
              <a:ext uri="{FF2B5EF4-FFF2-40B4-BE49-F238E27FC236}">
                <a16:creationId xmlns:a16="http://schemas.microsoft.com/office/drawing/2014/main" xmlns="" id="{17F982AF-11EE-47B2-8F27-ACF93E8A2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91" y="633227"/>
            <a:ext cx="2864192" cy="214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图示 10">
            <a:extLst>
              <a:ext uri="{FF2B5EF4-FFF2-40B4-BE49-F238E27FC236}">
                <a16:creationId xmlns:a16="http://schemas.microsoft.com/office/drawing/2014/main" xmlns="" id="{D53C3DEB-7695-49F0-9FE4-C7E3E3CF95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827056"/>
              </p:ext>
            </p:extLst>
          </p:nvPr>
        </p:nvGraphicFramePr>
        <p:xfrm>
          <a:off x="843900" y="3867894"/>
          <a:ext cx="3141662" cy="460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3" descr="SANY0049">
            <a:extLst>
              <a:ext uri="{FF2B5EF4-FFF2-40B4-BE49-F238E27FC236}">
                <a16:creationId xmlns:a16="http://schemas.microsoft.com/office/drawing/2014/main" xmlns="" id="{DEE42C82-63F5-44BB-9CB0-453AFBC49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362" y="435644"/>
            <a:ext cx="1849017" cy="123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内容占位符 3" descr="00.jpg">
            <a:extLst>
              <a:ext uri="{FF2B5EF4-FFF2-40B4-BE49-F238E27FC236}">
                <a16:creationId xmlns:a16="http://schemas.microsoft.com/office/drawing/2014/main" xmlns="" id="{AC7178A2-4D7D-4262-99FF-1BBB387926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3270" y="1792951"/>
            <a:ext cx="1839973" cy="1179229"/>
          </a:xfrm>
          <a:prstGeom prst="rect">
            <a:avLst/>
          </a:prstGeom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xmlns="" id="{1CC70A59-25D0-4DE5-B4DD-CB353C1ED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96" y="1778936"/>
            <a:ext cx="1467704" cy="1379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>
            <a:extLst>
              <a:ext uri="{FF2B5EF4-FFF2-40B4-BE49-F238E27FC236}">
                <a16:creationId xmlns:a16="http://schemas.microsoft.com/office/drawing/2014/main" xmlns="" id="{34A4123C-2DD7-4EAB-9755-27FF35AC1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192" y="884111"/>
            <a:ext cx="2016224" cy="402291"/>
          </a:xfrm>
          <a:prstGeom prst="rect">
            <a:avLst/>
          </a:prstGeom>
          <a:noFill/>
          <a:ln w="9525" algn="ctr">
            <a:solidFill>
              <a:srgbClr val="CFEDD8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柱子表面涂漆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xmlns="" id="{5E058851-25E4-4E30-8EEE-96C3F7021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2388" y="3013582"/>
            <a:ext cx="1643788" cy="371513"/>
          </a:xfrm>
          <a:prstGeom prst="rect">
            <a:avLst/>
          </a:prstGeom>
          <a:noFill/>
          <a:ln w="9525" algn="ctr">
            <a:solidFill>
              <a:srgbClr val="CFEDD8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通风管的材料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xmlns="" id="{85C9B742-05B8-48B4-8E25-7E16B8746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216" y="2931790"/>
            <a:ext cx="1990937" cy="371513"/>
          </a:xfrm>
          <a:prstGeom prst="rect">
            <a:avLst/>
          </a:prstGeom>
          <a:noFill/>
          <a:ln w="9525" algn="ctr">
            <a:solidFill>
              <a:srgbClr val="CFEDD8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压路机工作面积</a:t>
            </a:r>
          </a:p>
        </p:txBody>
      </p:sp>
      <p:graphicFrame>
        <p:nvGraphicFramePr>
          <p:cNvPr id="20" name="图示 19">
            <a:extLst>
              <a:ext uri="{FF2B5EF4-FFF2-40B4-BE49-F238E27FC236}">
                <a16:creationId xmlns:a16="http://schemas.microsoft.com/office/drawing/2014/main" xmlns="" id="{FEDCF740-3A42-4E8F-849F-EF27B4C9F8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1920621"/>
              </p:ext>
            </p:extLst>
          </p:nvPr>
        </p:nvGraphicFramePr>
        <p:xfrm>
          <a:off x="4886722" y="3867894"/>
          <a:ext cx="3141662" cy="460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16" action="ppaction://hlinksldjump"/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1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15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11" grpId="0">
        <p:bldAsOne/>
      </p:bldGraphic>
      <p:bldP spid="15" grpId="0" animBg="1"/>
      <p:bldP spid="17" grpId="0" animBg="1"/>
      <p:bldP spid="18" grpId="0" animBg="1"/>
      <p:bldGraphic spid="20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97744" y="267494"/>
            <a:ext cx="8522728" cy="1265140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有一块长方形铁皮，先在它的四个角上分别剪去一个边长是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厘米的正方形，然后沿虚线折起，焊接成一个没有盖的铁箱。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1004220D-29C1-4BCA-BE85-0425CD5BFCC4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948109"/>
            <a:ext cx="525658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）想象一下这件铁箱的形状。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B0FBA54-C2EF-474E-B650-3625A1A6C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306" y="1203598"/>
            <a:ext cx="3105150" cy="207645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043608" y="2859782"/>
            <a:ext cx="45223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这是一个没有盖的长方体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40cm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20cm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，高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20cm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91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" name="图片 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97744" y="267494"/>
            <a:ext cx="8522728" cy="1265140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有一块长方形铁皮，先在它的四个角上分别剪去一个边长是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厘米的正方形，然后沿虚线折起，焊接成一个没有盖的铁箱。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B0FBA54-C2EF-474E-B650-3625A1A6C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306" y="1203598"/>
            <a:ext cx="3105150" cy="20764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76F54A09-E25F-4283-ADAA-FC1F25B1E46B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1995686"/>
            <a:ext cx="5040560" cy="65165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）铁箱的表面积是多少平方厘米？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7EEB2D0A-71C6-4BCF-8994-21BF7F5559AE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3435846"/>
            <a:ext cx="6048672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80×60-20×20×4=3200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610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" name="图片 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97744" y="267494"/>
            <a:ext cx="8522728" cy="1265140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有一块长方形铁皮，先在它的四个角上分别剪去一个边长是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厘米的正方形，然后沿虚线折起，焊接成一个没有盖的铁箱。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B0FBA54-C2EF-474E-B650-3625A1A6C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306" y="1203598"/>
            <a:ext cx="3105150" cy="20764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EA4DDDF2-3C55-4C8D-8BAA-40B507526131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2067694"/>
            <a:ext cx="5040560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）铁箱的容积是多少立方厘米？（铁皮厚度忽略不计）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FDB3C992-9DE0-4311-9BE1-6541431A55C0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3507854"/>
            <a:ext cx="4960834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40×20×20=1600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（立方厘米）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411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39502"/>
            <a:ext cx="8280920" cy="133715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一个圆柱形水桶内装有半桶水，桶内底面积是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平方分米。现在把一个长是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分米、宽是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分米、高是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分米的长方体铁块全部放入水中，桶内的水面会升高多少厘米？（得数保留两位小数）　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33A4E74-E583-4441-9EB1-2C65D068B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345" y="1779662"/>
            <a:ext cx="2597135" cy="1338833"/>
          </a:xfrm>
          <a:prstGeom prst="rect">
            <a:avLst/>
          </a:prstGeom>
        </p:spPr>
      </p:pic>
      <p:sp>
        <p:nvSpPr>
          <p:cNvPr id="13" name="对话气泡: 圆角矩形 12">
            <a:extLst>
              <a:ext uri="{FF2B5EF4-FFF2-40B4-BE49-F238E27FC236}">
                <a16:creationId xmlns:a16="http://schemas.microsoft.com/office/drawing/2014/main" xmlns="" id="{DE887F74-152F-4AD7-9335-88EC6CCCCEAD}"/>
              </a:ext>
            </a:extLst>
          </p:cNvPr>
          <p:cNvSpPr/>
          <p:nvPr/>
        </p:nvSpPr>
        <p:spPr>
          <a:xfrm>
            <a:off x="323528" y="2450344"/>
            <a:ext cx="5976664" cy="409438"/>
          </a:xfrm>
          <a:prstGeom prst="wedgeRoundRectCallout">
            <a:avLst>
              <a:gd name="adj1" fmla="val -6619"/>
              <a:gd name="adj2" fmla="val -2652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升高的高度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水桶的底面积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AD021457-7A60-4319-ADBC-3B663821CDF5}"/>
              </a:ext>
            </a:extLst>
          </p:cNvPr>
          <p:cNvSpPr txBox="1">
            <a:spLocks noChangeArrowheads="1"/>
          </p:cNvSpPr>
          <p:nvPr/>
        </p:nvSpPr>
        <p:spPr>
          <a:xfrm>
            <a:off x="662055" y="3313350"/>
            <a:ext cx="6487816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2×2×1÷12=0.333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（分米）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≈3.33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1DFF212B-DD10-429C-85F3-4E5DDA160280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3892325"/>
            <a:ext cx="5320901" cy="47962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答：桶内的水面会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升高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3.33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065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1735</Words>
  <Application>Microsoft Office PowerPoint</Application>
  <PresentationFormat>全屏显示(16:9)</PresentationFormat>
  <Paragraphs>179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Arial</vt:lpstr>
      <vt:lpstr>宋体</vt:lpstr>
      <vt:lpstr>楷体</vt:lpstr>
      <vt:lpstr>Calibri</vt:lpstr>
      <vt:lpstr>黑体</vt:lpstr>
      <vt:lpstr>幼圆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2018-11-01T07:15:41Z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